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60" r:id="rId3"/>
    <p:sldId id="261" r:id="rId4"/>
    <p:sldId id="262" r:id="rId5"/>
    <p:sldId id="263" r:id="rId6"/>
    <p:sldId id="266" r:id="rId7"/>
    <p:sldId id="268" r:id="rId8"/>
    <p:sldId id="267" r:id="rId9"/>
    <p:sldId id="257" r:id="rId10"/>
    <p:sldId id="258" r:id="rId11"/>
    <p:sldId id="264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82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0D950-8E3C-49E2-8ADA-F33CBF35935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A50E6-47FF-4C96-8087-793C218D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3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EPA's Appalachian Energy </a:t>
            </a:r>
            <a:r>
              <a:rPr lang="en-US" dirty="0" err="1" smtClean="0"/>
              <a:t>Permitorium</a:t>
            </a:r>
            <a:r>
              <a:rPr lang="en-US" smtClean="0"/>
              <a:t>_ Job Killer or Job Creator__-rRnBqa3uN68.mp4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A50E6-47FF-4C96-8087-793C218DA7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6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4658-6710-46B6-BC8E-CCE7D632656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7605-09D8-46E9-BA84-A8E8FAEA8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0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4658-6710-46B6-BC8E-CCE7D632656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7605-09D8-46E9-BA84-A8E8FAEA8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3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4658-6710-46B6-BC8E-CCE7D632656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7605-09D8-46E9-BA84-A8E8FAEA8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7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4658-6710-46B6-BC8E-CCE7D632656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7605-09D8-46E9-BA84-A8E8FAEA8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4658-6710-46B6-BC8E-CCE7D632656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7605-09D8-46E9-BA84-A8E8FAEA8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2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4658-6710-46B6-BC8E-CCE7D632656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7605-09D8-46E9-BA84-A8E8FAEA8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4658-6710-46B6-BC8E-CCE7D632656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7605-09D8-46E9-BA84-A8E8FAEA8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9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4658-6710-46B6-BC8E-CCE7D632656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7605-09D8-46E9-BA84-A8E8FAEA8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4658-6710-46B6-BC8E-CCE7D632656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7605-09D8-46E9-BA84-A8E8FAEA8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5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4658-6710-46B6-BC8E-CCE7D632656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7605-09D8-46E9-BA84-A8E8FAEA8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5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4658-6710-46B6-BC8E-CCE7D632656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7605-09D8-46E9-BA84-A8E8FAEA8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4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94658-6710-46B6-BC8E-CCE7D632656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7605-09D8-46E9-BA84-A8E8FAEA8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1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mkzS3mGMB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I6kIKHseH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.png"/><Relationship Id="rId5" Type="http://schemas.openxmlformats.org/officeDocument/2006/relationships/hyperlink" Target="https://www.youtube.com/watch?v=nlHiaZFvcXA" TargetMode="External"/><Relationship Id="rId4" Type="http://schemas.openxmlformats.org/officeDocument/2006/relationships/hyperlink" Target="https://www.youtube.com/watch?v=5PtqSvwyNs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qB4sEnZIe-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fAJlHxyapa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xQRlOYJV6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jPBV8x985p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rFZzSIBekQ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.png"/><Relationship Id="rId5" Type="http://schemas.openxmlformats.org/officeDocument/2006/relationships/hyperlink" Target="https://www.youtube.com/watch?v=rRnBqa3uN68" TargetMode="Externa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ENVE 644 Prequel Class 1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Audio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Mining Permitting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Short video</a:t>
            </a:r>
          </a:p>
          <a:p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</a:t>
            </a:r>
            <a:r>
              <a:rPr lang="fi-FI" dirty="0" smtClean="0">
                <a:hlinkClick r:id="rId2"/>
              </a:rPr>
              <a:t>www.youtube.com/watch?v=XmkzS3mGMBc</a:t>
            </a:r>
            <a:r>
              <a:rPr lang="fi-FI" dirty="0" smtClean="0"/>
              <a:t>  </a:t>
            </a:r>
            <a:endParaRPr lang="fi-FI" dirty="0"/>
          </a:p>
          <a:p>
            <a:r>
              <a:rPr lang="fi-FI" dirty="0" smtClean="0"/>
              <a:t>Staffer of US Senate Energy Committee</a:t>
            </a:r>
          </a:p>
          <a:p>
            <a:r>
              <a:rPr lang="fi-FI" dirty="0" smtClean="0"/>
              <a:t>Question: Did he/they feel the process could be improved?  How?</a:t>
            </a:r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minutes, EPA responds to charges permitting takes too long.</a:t>
            </a:r>
            <a:endParaRPr lang="en-US" dirty="0"/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www.youtube.com/watch?v=PI6kIKHseHg</a:t>
            </a:r>
            <a:endParaRPr lang="en-US" dirty="0"/>
          </a:p>
          <a:p>
            <a:r>
              <a:rPr lang="en-US" dirty="0" smtClean="0"/>
              <a:t>(Interesting, tag line of video says senator is “defending big oil.”  See if you get that.)</a:t>
            </a:r>
          </a:p>
          <a:p>
            <a:r>
              <a:rPr lang="en-US" dirty="0" smtClean="0"/>
              <a:t>Learning goals:  Some think permits go quickly</a:t>
            </a:r>
          </a:p>
          <a:p>
            <a:r>
              <a:rPr lang="en-US" dirty="0" smtClean="0"/>
              <a:t>Question: Did you pick up the difference between “processed” and </a:t>
            </a:r>
            <a:r>
              <a:rPr lang="en-US" smtClean="0"/>
              <a:t>“approved.”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Prequel 1</a:t>
            </a:r>
            <a:endParaRPr lang="en-US" dirty="0"/>
          </a:p>
        </p:txBody>
      </p:sp>
      <p:pic>
        <p:nvPicPr>
          <p:cNvPr id="4" name="Video 21.wm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2400" y="2057400"/>
            <a:ext cx="487363" cy="487363"/>
          </a:xfrm>
        </p:spPr>
      </p:pic>
    </p:spTree>
    <p:extLst>
      <p:ext uri="{BB962C8B-B14F-4D97-AF65-F5344CB8AC3E}">
        <p14:creationId xmlns:p14="http://schemas.microsoft.com/office/powerpoint/2010/main" val="25774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Cuyahoga River Fire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short videos about the Cuyahoga </a:t>
            </a:r>
            <a:r>
              <a:rPr lang="en-US" dirty="0"/>
              <a:t>River 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www.youtube.com/watch?v=5PtqSvwyNsQ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www.youtube.com/watch?v=nlHiaZFvcXA</a:t>
            </a:r>
            <a:r>
              <a:rPr lang="en-US" dirty="0" smtClean="0"/>
              <a:t> </a:t>
            </a:r>
          </a:p>
          <a:p>
            <a:r>
              <a:rPr lang="en-US" dirty="0" smtClean="0"/>
              <a:t>Learning Goal: appreciate some history of environmental laws</a:t>
            </a:r>
          </a:p>
          <a:p>
            <a:r>
              <a:rPr lang="en-US" dirty="0" smtClean="0"/>
              <a:t>Question: Could this happen today?</a:t>
            </a:r>
            <a:endParaRPr lang="en-US" dirty="0"/>
          </a:p>
        </p:txBody>
      </p:sp>
      <p:pic>
        <p:nvPicPr>
          <p:cNvPr id="4" name="Video 1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881915" flipV="1">
            <a:off x="7315201" y="5668962"/>
            <a:ext cx="487363" cy="45719"/>
          </a:xfrm>
          <a:prstGeom prst="rect">
            <a:avLst/>
          </a:prstGeom>
        </p:spPr>
      </p:pic>
      <p:pic>
        <p:nvPicPr>
          <p:cNvPr id="5" name="Video 1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77932" y="838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8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70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Procedures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Nice short video on APA</a:t>
            </a:r>
            <a:endParaRPr lang="en-US" dirty="0"/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www.youtube.com/watch?v=qB4sEnZIe-M</a:t>
            </a:r>
            <a:r>
              <a:rPr lang="en-US" dirty="0" smtClean="0"/>
              <a:t>  </a:t>
            </a:r>
          </a:p>
          <a:p>
            <a:r>
              <a:rPr lang="en-US" dirty="0" smtClean="0"/>
              <a:t>Learning goal: Basis of Regulations</a:t>
            </a:r>
          </a:p>
          <a:p>
            <a:r>
              <a:rPr lang="en-US" dirty="0" smtClean="0"/>
              <a:t>Question: What are the basic agency responsibilities under the APA?</a:t>
            </a:r>
          </a:p>
          <a:p>
            <a:endParaRPr lang="en-US" dirty="0"/>
          </a:p>
        </p:txBody>
      </p:sp>
      <p:pic>
        <p:nvPicPr>
          <p:cNvPr id="4" name="Video 1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990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 Criminal Enforcement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Six minute video</a:t>
            </a: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www.youtube.com/watch?v=fAJlHxyapa0</a:t>
            </a:r>
            <a:r>
              <a:rPr lang="en-US" dirty="0" smtClean="0"/>
              <a:t> </a:t>
            </a:r>
          </a:p>
          <a:p>
            <a:r>
              <a:rPr lang="en-US" dirty="0" smtClean="0"/>
              <a:t>Learning goal: Civil and Criminal Penalties</a:t>
            </a:r>
          </a:p>
          <a:p>
            <a:r>
              <a:rPr lang="en-US" dirty="0" smtClean="0"/>
              <a:t>Question: video implies a key feature that is needed for criminal penalties.  What is it?  Might it be hard to prove?</a:t>
            </a:r>
            <a:endParaRPr lang="en-US" dirty="0"/>
          </a:p>
        </p:txBody>
      </p:sp>
      <p:pic>
        <p:nvPicPr>
          <p:cNvPr id="4" name="Video 1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96200" y="762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2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Environmental Policy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six minute introduction to NEPA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www.youtube.com/watch?v=xQRlOYJV6Pg</a:t>
            </a:r>
            <a:r>
              <a:rPr lang="en-US" dirty="0" smtClean="0"/>
              <a:t> </a:t>
            </a:r>
          </a:p>
          <a:p>
            <a:r>
              <a:rPr lang="en-US" dirty="0" smtClean="0"/>
              <a:t>Learning goals: NEPA basics: CX (or </a:t>
            </a:r>
            <a:r>
              <a:rPr lang="en-US" dirty="0" err="1" smtClean="0"/>
              <a:t>CatEx</a:t>
            </a:r>
            <a:r>
              <a:rPr lang="en-US" dirty="0" smtClean="0"/>
              <a:t>) EA, EIS</a:t>
            </a:r>
          </a:p>
          <a:p>
            <a:r>
              <a:rPr lang="en-US" dirty="0" smtClean="0"/>
              <a:t>Question, what is the difference between a CX and an EA?</a:t>
            </a:r>
            <a:endParaRPr lang="en-US" dirty="0"/>
          </a:p>
        </p:txBody>
      </p:sp>
      <p:pic>
        <p:nvPicPr>
          <p:cNvPr id="4" name="Video 17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2950" y="838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8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Corps Water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7 minute video, good overview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www.youtube.com/watch?v=jPBV8x985p0</a:t>
            </a:r>
            <a:endParaRPr lang="en-US" dirty="0" smtClean="0"/>
          </a:p>
          <a:p>
            <a:r>
              <a:rPr lang="en-US" dirty="0" smtClean="0"/>
              <a:t>Rivers </a:t>
            </a:r>
            <a:r>
              <a:rPr lang="en-US" dirty="0" smtClean="0"/>
              <a:t>and Harbors Act of 1899</a:t>
            </a:r>
          </a:p>
          <a:p>
            <a:r>
              <a:rPr lang="en-US" dirty="0" smtClean="0"/>
              <a:t>Individual Permits</a:t>
            </a:r>
          </a:p>
          <a:p>
            <a:pPr lvl="1"/>
            <a:r>
              <a:rPr lang="en-US" dirty="0" smtClean="0"/>
              <a:t>“resource agencies”  state and federal</a:t>
            </a:r>
          </a:p>
          <a:p>
            <a:pPr lvl="1"/>
            <a:r>
              <a:rPr lang="en-US" dirty="0" smtClean="0"/>
              <a:t>Public comments</a:t>
            </a:r>
          </a:p>
          <a:p>
            <a:r>
              <a:rPr lang="en-US" dirty="0" smtClean="0"/>
              <a:t>General Permits</a:t>
            </a:r>
          </a:p>
          <a:p>
            <a:pPr lvl="1"/>
            <a:r>
              <a:rPr lang="en-US" dirty="0" smtClean="0"/>
              <a:t>Nationwide or Local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Video 18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86600" y="762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1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Questions: What might be the “resource agencies?” </a:t>
            </a:r>
          </a:p>
          <a:p>
            <a:r>
              <a:rPr lang="en-US" dirty="0" smtClean="0"/>
              <a:t>Must agency go through APA to issue a “nationwide permit?”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8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 for Feathers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1800" dirty="0"/>
              <a:t>John P. Volpe no longer faces federal charges for hanging eagle feathers in a Native American sweat lodge at his home in Attica. However, he also does not have his eagle feathers </a:t>
            </a:r>
            <a:r>
              <a:rPr lang="en-US" sz="1800" dirty="0" smtClean="0"/>
              <a:t>back……a </a:t>
            </a:r>
            <a:r>
              <a:rPr lang="en-US" sz="1800" dirty="0"/>
              <a:t>February 2014 raid by the U.S. Fish and Wildlife Service and the state Department of Environmental Conservation on Volpe’s 6-acre property, the U.S. Attorney’s Office recommended that the court dismiss the charges that Volpe, 62, was violating the Bald and Golden Eagle Protection Act by having the feathers. </a:t>
            </a:r>
            <a:endParaRPr lang="en-US" sz="1800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www.youtube.com/watch?v=rFZzSIBekQA</a:t>
            </a:r>
            <a:r>
              <a:rPr lang="en-US" dirty="0" smtClean="0"/>
              <a:t> </a:t>
            </a:r>
          </a:p>
          <a:p>
            <a:r>
              <a:rPr lang="en-US" dirty="0" smtClean="0"/>
              <a:t>Learning Goals: Permitting versus religious practices.  Cultural issues.  </a:t>
            </a:r>
          </a:p>
          <a:p>
            <a:r>
              <a:rPr lang="en-US" dirty="0" smtClean="0"/>
              <a:t>Questions: What kind of permits might Mr. Volpe needed?</a:t>
            </a:r>
            <a:endParaRPr lang="en-US" dirty="0"/>
          </a:p>
        </p:txBody>
      </p:sp>
      <p:pic>
        <p:nvPicPr>
          <p:cNvPr id="4" name="Video 19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7600" y="381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4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Permitorium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5"/>
              </a:rPr>
              <a:t>https://www.youtube.com/watch?v=rRnBqa3uN68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Listen to minutes 3:20 to 5:10 </a:t>
            </a:r>
          </a:p>
          <a:p>
            <a:r>
              <a:rPr lang="en-US" dirty="0" smtClean="0"/>
              <a:t>US Congress hearing on coal.  Chair of committee alleges  that EPA uses permits to stop coal production, a moratorium by permitting.  Note what he says about state and other federal agencies.</a:t>
            </a:r>
          </a:p>
          <a:p>
            <a:r>
              <a:rPr lang="en-US" dirty="0" smtClean="0"/>
              <a:t>Question: what did he allege regarding the other state and federal agencies? </a:t>
            </a:r>
          </a:p>
          <a:p>
            <a:endParaRPr lang="en-US" dirty="0"/>
          </a:p>
        </p:txBody>
      </p:sp>
      <p:pic>
        <p:nvPicPr>
          <p:cNvPr id="4" name="Video 20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34200" y="6858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8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488</Words>
  <Application>Microsoft Office PowerPoint</Application>
  <PresentationFormat>On-screen Show (4:3)</PresentationFormat>
  <Paragraphs>58</Paragraphs>
  <Slides>12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ENVE 644 Prequel Class 1</vt:lpstr>
      <vt:lpstr>Cuyahoga River Fire</vt:lpstr>
      <vt:lpstr>Administrative Procedures Act</vt:lpstr>
      <vt:lpstr>EPA Criminal Enforcement</vt:lpstr>
      <vt:lpstr>National Environmental Policy Act</vt:lpstr>
      <vt:lpstr>Corps Water </vt:lpstr>
      <vt:lpstr>PowerPoint Presentation</vt:lpstr>
      <vt:lpstr>Permit for Feathers</vt:lpstr>
      <vt:lpstr>Permitorium </vt:lpstr>
      <vt:lpstr>Mining Permitting </vt:lpstr>
      <vt:lpstr>EPA response</vt:lpstr>
      <vt:lpstr>End of Prequel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</dc:creator>
  <cp:lastModifiedBy>Bob</cp:lastModifiedBy>
  <cp:revision>18</cp:revision>
  <dcterms:created xsi:type="dcterms:W3CDTF">2016-01-19T02:38:23Z</dcterms:created>
  <dcterms:modified xsi:type="dcterms:W3CDTF">2020-01-13T04:50:21Z</dcterms:modified>
</cp:coreProperties>
</file>